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3.xml" ContentType="application/vnd.openxmlformats-officedocument.drawingml.chartshape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629" r:id="rId2"/>
    <p:sldId id="631" r:id="rId3"/>
    <p:sldId id="618" r:id="rId4"/>
    <p:sldId id="622" r:id="rId5"/>
    <p:sldId id="632" r:id="rId6"/>
    <p:sldId id="628" r:id="rId7"/>
    <p:sldId id="623" r:id="rId8"/>
    <p:sldId id="619" r:id="rId9"/>
    <p:sldId id="626" r:id="rId10"/>
    <p:sldId id="630" r:id="rId11"/>
  </p:sldIdLst>
  <p:sldSz cx="9144000" cy="6858000" type="screen4x3"/>
  <p:notesSz cx="6805613" cy="99441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EBA"/>
    <a:srgbClr val="F9FE94"/>
    <a:srgbClr val="ABFFAB"/>
    <a:srgbClr val="CECE0A"/>
    <a:srgbClr val="99FF99"/>
    <a:srgbClr val="CCFFCC"/>
    <a:srgbClr val="9EEFFC"/>
    <a:srgbClr val="F9FE90"/>
    <a:srgbClr val="BBF4FD"/>
    <a:srgbClr val="B5F2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0" autoAdjust="0"/>
    <p:restoredTop sz="94675" autoAdjust="0"/>
  </p:normalViewPr>
  <p:slideViewPr>
    <p:cSldViewPr>
      <p:cViewPr>
        <p:scale>
          <a:sx n="70" d="100"/>
          <a:sy n="70" d="100"/>
        </p:scale>
        <p:origin x="-24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&#1044;&#1080;&#1072;&#1075;&#1088;&#1072;&#1084;&#1084;&#1072;%20&#1074;%20Microsoft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1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4456499368922579E-2"/>
          <c:y val="2.7676369292300849E-2"/>
          <c:w val="0.98554350063107743"/>
          <c:h val="0.9057947265118691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1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4456499368922579E-2"/>
          <c:y val="2.7676369292300849E-2"/>
          <c:w val="0.98554350063107743"/>
          <c:h val="0.9057947265118691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1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4456499368922579E-2"/>
          <c:y val="2.7676369292300849E-2"/>
          <c:w val="0.98554350063107743"/>
          <c:h val="0.9057947265118691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788778894546039E-2"/>
          <c:y val="0"/>
          <c:w val="0.70897030345026835"/>
          <c:h val="0.99320435437537058"/>
        </c:manualLayout>
      </c:layout>
      <c:pie3DChart>
        <c:varyColors val="1"/>
        <c:ser>
          <c:idx val="0"/>
          <c:order val="0"/>
          <c:tx>
            <c:strRef>
              <c:f>'[Диаграмма в Microsoft PowerPoint]Лист1'!$B$1</c:f>
              <c:strCache>
                <c:ptCount val="1"/>
                <c:pt idx="0">
                  <c:v>Стан охорони приміщень судів та органів системи правосуддя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70C0"/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cat>
            <c:strRef>
              <c:f>'[Диаграмма в Microsoft PowerPoint]Лист1'!$A$2:$A$5</c:f>
              <c:strCache>
                <c:ptCount val="4"/>
                <c:pt idx="0">
                  <c:v>Не охороняються</c:v>
                </c:pt>
                <c:pt idx="1">
                  <c:v>Охороняються вдень</c:v>
                </c:pt>
                <c:pt idx="2">
                  <c:v>Охороняються вночі</c:v>
                </c:pt>
                <c:pt idx="3">
                  <c:v>Охороняються цілодобово</c:v>
                </c:pt>
              </c:strCache>
            </c:strRef>
          </c:cat>
          <c:val>
            <c:numRef>
              <c:f>'[Диаграмма в Microsoft PowerPoint]Лист1'!$B$2:$B$5</c:f>
              <c:numCache>
                <c:formatCode>General</c:formatCode>
                <c:ptCount val="4"/>
                <c:pt idx="0">
                  <c:v>456</c:v>
                </c:pt>
                <c:pt idx="1">
                  <c:v>166</c:v>
                </c:pt>
                <c:pt idx="2">
                  <c:v>7</c:v>
                </c:pt>
                <c:pt idx="3">
                  <c:v>140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3803073432281296"/>
          <c:y val="0.23278266809900827"/>
          <c:w val="0.25240150994233873"/>
          <c:h val="0.49451432209893575"/>
        </c:manualLayout>
      </c:layout>
      <c:overlay val="0"/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2" Type="http://schemas.microsoft.com/office/2007/relationships/hdphoto" Target="../media/hdphoto1.wdp"/><Relationship Id="rId1" Type="http://schemas.openxmlformats.org/officeDocument/2006/relationships/image" Target="../media/image4.jpe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0.03846</cdr:x>
      <cdr:y>0.01124</cdr:y>
    </cdr:from>
    <cdr:to>
      <cdr:x>0.94605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46328" y="72008"/>
          <a:ext cx="8172400" cy="63367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uk-UA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Судова реформа </a:t>
          </a:r>
          <a:r>
            <a:rPr lang="uk-UA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є однією з </a:t>
          </a:r>
          <a:r>
            <a:rPr lang="uk-UA" sz="2000" b="1" dirty="0" err="1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найочікуваніших</a:t>
          </a:r>
          <a:r>
            <a:rPr lang="uk-UA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 у суспільстві, оскільки справедливий, безсторонній та неупереджений суд є важливою гарантією ефективної боротьби з корупцією, надходження в Україну інвестицій, забезпечення прав і свобод кожного та побудови держави, керованої верховенством </a:t>
          </a:r>
          <a:r>
            <a:rPr lang="uk-UA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права.</a:t>
          </a:r>
          <a:endParaRPr lang="ru-RU" sz="2000" b="1" dirty="0" smtClean="0">
            <a:solidFill>
              <a:schemeClr val="tx2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ctr"/>
          <a:endParaRPr lang="en-US" sz="2400" b="1" dirty="0" smtClean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ctr"/>
          <a:endParaRPr lang="en-US" sz="24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ctr"/>
          <a:endParaRPr lang="en-US" sz="2400" b="1" dirty="0" smtClean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ctr"/>
          <a:endParaRPr lang="en-US" sz="24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ctr"/>
          <a:endParaRPr lang="en-US" sz="2400" b="1" dirty="0" smtClean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ctr"/>
          <a:endParaRPr lang="en-US" sz="24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ctr"/>
          <a:endParaRPr lang="en-US" sz="2400" b="1" dirty="0" smtClean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ctr"/>
          <a:endParaRPr lang="en-US" sz="24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ctr"/>
          <a:endParaRPr lang="en-US" sz="1400" b="1" dirty="0" smtClean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ctr"/>
          <a:r>
            <a:rPr lang="uk-UA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Судова реформа </a:t>
          </a:r>
          <a:r>
            <a:rPr lang="uk-UA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має забезпечити функціонування судової влади, що відповідає суспільним очікуванням щодо незалежного та справедливого суду, а також європейській системі цінностей та стандартів захисту прав людини.</a:t>
          </a:r>
          <a:endParaRPr lang="ru-RU" sz="2000" b="1" dirty="0" smtClean="0">
            <a:solidFill>
              <a:schemeClr val="tx2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0.24435</cdr:x>
      <cdr:y>0.29213</cdr:y>
    </cdr:from>
    <cdr:to>
      <cdr:x>0.76415</cdr:x>
      <cdr:y>0.75235</cdr:y>
    </cdr:to>
    <cdr:pic>
      <cdr:nvPicPr>
        <cdr:cNvPr id="3" name="Рисунок 2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BEBA8EAE-BF5A-486C-A8C5-ECC9F3942E4B}">
              <a14:imgProps xmlns:a14="http://schemas.microsoft.com/office/drawing/2010/main">
                <a14:imgLayer r:embed="rId2">
                  <a14:imgEffect>
                    <a14:artisticMarker/>
                  </a14:imgEffect>
                </a14:imgLayer>
              </a14:imgProps>
            </a:ex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2200280" y="1872208"/>
          <a:ext cx="4680520" cy="2949368"/>
        </a:xfrm>
        <a:prstGeom xmlns:a="http://schemas.openxmlformats.org/drawingml/2006/main" prst="rect">
          <a:avLst/>
        </a:prstGeom>
        <a:effectLst xmlns:a="http://schemas.openxmlformats.org/drawingml/2006/main">
          <a:softEdge rad="12700"/>
        </a:effectLst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0.78026</cdr:x>
      <cdr:y>0.12</cdr:y>
    </cdr:from>
    <cdr:to>
      <cdr:x>1</cdr:x>
      <cdr:y>0.70113</cdr:y>
    </cdr:to>
    <cdr:pic>
      <cdr:nvPicPr>
        <cdr:cNvPr id="2" name="Рисунок 1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7025873" y="648072"/>
          <a:ext cx="1978655" cy="313845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0.19712</cdr:x>
      <cdr:y>0.17511</cdr:y>
    </cdr:from>
    <cdr:to>
      <cdr:x>0.30701</cdr:x>
      <cdr:y>0.3216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75558" y="864097"/>
          <a:ext cx="878339" cy="7228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uk-UA" sz="1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136 </a:t>
          </a:r>
        </a:p>
        <a:p xmlns:a="http://schemas.openxmlformats.org/drawingml/2006/main">
          <a:pPr algn="ctr"/>
          <a:r>
            <a:rPr lang="uk-UA" sz="1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18%</a:t>
          </a:r>
          <a:endParaRPr lang="ru-RU" sz="18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0.48269</cdr:x>
      <cdr:y>0.37817</cdr:y>
    </cdr:from>
    <cdr:to>
      <cdr:x>0.59258</cdr:x>
      <cdr:y>0.50674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016499" y="1906183"/>
          <a:ext cx="914399" cy="648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464</a:t>
          </a:r>
          <a:r>
            <a: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 xmlns:a="http://schemas.openxmlformats.org/drawingml/2006/main">
          <a:pPr algn="ctr"/>
          <a:r>
            <a:rPr lang="uk-UA" sz="1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60%</a:t>
          </a:r>
          <a:endParaRPr lang="ru-RU" sz="18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0.06731</cdr:x>
      <cdr:y>0.41363</cdr:y>
    </cdr:from>
    <cdr:to>
      <cdr:x>0.1772</cdr:x>
      <cdr:y>0.5422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560115" y="2160240"/>
          <a:ext cx="914398" cy="6714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161 </a:t>
          </a:r>
        </a:p>
        <a:p xmlns:a="http://schemas.openxmlformats.org/drawingml/2006/main">
          <a:pPr algn="ctr"/>
          <a:r>
            <a:rPr lang="uk-UA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22%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0.01074</cdr:x>
      <cdr:y>0.17143</cdr:y>
    </cdr:from>
    <cdr:to>
      <cdr:x>0.12063</cdr:x>
      <cdr:y>0.3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89329" y="864096"/>
          <a:ext cx="914400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 </a:t>
          </a:r>
        </a:p>
        <a:p xmlns:a="http://schemas.openxmlformats.org/drawingml/2006/main">
          <a:pPr algn="ctr"/>
          <a:r>
            <a: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1%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127" tIns="45564" rIns="91127" bIns="45564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127" tIns="45564" rIns="91127" bIns="45564" rtlCol="0"/>
          <a:lstStyle>
            <a:lvl1pPr algn="r">
              <a:defRPr sz="1200"/>
            </a:lvl1pPr>
          </a:lstStyle>
          <a:p>
            <a:fld id="{2BD50ACA-75A1-48A1-9B6E-49C4DD2945F0}" type="datetimeFigureOut">
              <a:rPr lang="uk-UA" smtClean="0"/>
              <a:pPr/>
              <a:t>28.09.2017</a:t>
            </a:fld>
            <a:endParaRPr lang="uk-UA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6125"/>
            <a:ext cx="497363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7" tIns="45564" rIns="91127" bIns="45564" rtlCol="0" anchor="ctr"/>
          <a:lstStyle/>
          <a:p>
            <a:endParaRPr lang="uk-UA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127" tIns="45564" rIns="91127" bIns="45564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7205"/>
          </a:xfrm>
          <a:prstGeom prst="rect">
            <a:avLst/>
          </a:prstGeom>
        </p:spPr>
        <p:txBody>
          <a:bodyPr vert="horz" lIns="91127" tIns="45564" rIns="91127" bIns="45564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7205"/>
          </a:xfrm>
          <a:prstGeom prst="rect">
            <a:avLst/>
          </a:prstGeom>
        </p:spPr>
        <p:txBody>
          <a:bodyPr vert="horz" lIns="91127" tIns="45564" rIns="91127" bIns="45564" rtlCol="0" anchor="b"/>
          <a:lstStyle>
            <a:lvl1pPr algn="r">
              <a:defRPr sz="1200"/>
            </a:lvl1pPr>
          </a:lstStyle>
          <a:p>
            <a:fld id="{B04A8BFA-062F-408A-8B79-C96B7EB4E625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62540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A8BFA-062F-408A-8B79-C96B7EB4E625}" type="slidenum">
              <a:rPr lang="uk-UA" smtClean="0"/>
              <a:pPr/>
              <a:t>10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97204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58959-DC11-48CD-8C57-2C7DEFEAD35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28.09.2017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DDF5C-9869-4689-A858-94AC9AF3121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991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58959-DC11-48CD-8C57-2C7DEFEAD35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28.09.2017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DDF5C-9869-4689-A858-94AC9AF3121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187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58959-DC11-48CD-8C57-2C7DEFEAD35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28.09.2017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DDF5C-9869-4689-A858-94AC9AF3121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751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58959-DC11-48CD-8C57-2C7DEFEAD35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28.09.2017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DDF5C-9869-4689-A858-94AC9AF3121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165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58959-DC11-48CD-8C57-2C7DEFEAD35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28.09.2017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DDF5C-9869-4689-A858-94AC9AF3121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058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58959-DC11-48CD-8C57-2C7DEFEAD35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28.09.2017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DDF5C-9869-4689-A858-94AC9AF3121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281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58959-DC11-48CD-8C57-2C7DEFEAD35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28.09.2017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DDF5C-9869-4689-A858-94AC9AF3121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454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58959-DC11-48CD-8C57-2C7DEFEAD35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28.09.2017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DDF5C-9869-4689-A858-94AC9AF3121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444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58959-DC11-48CD-8C57-2C7DEFEAD35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28.09.2017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DDF5C-9869-4689-A858-94AC9AF3121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21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58959-DC11-48CD-8C57-2C7DEFEAD35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28.09.2017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DDF5C-9869-4689-A858-94AC9AF3121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360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58959-DC11-48CD-8C57-2C7DEFEAD35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28.09.2017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DDF5C-9869-4689-A858-94AC9AF3121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056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58959-DC11-48CD-8C57-2C7DEFEAD35C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28.09.2017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DDF5C-9869-4689-A858-94AC9AF3121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336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oleObject" Target="../embeddings/_____Microsoft_Excel_97-20031.xls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3677" y="3717032"/>
            <a:ext cx="6048672" cy="286232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uk-UA" altLang="ru-RU" sz="36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 забезпечення охорони</a:t>
            </a:r>
            <a:r>
              <a:rPr lang="ru-RU" altLang="ru-RU" sz="36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altLang="ru-RU" sz="36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підтримання</a:t>
            </a:r>
            <a:r>
              <a:rPr lang="ru-RU" altLang="ru-RU" sz="36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altLang="ru-RU" sz="36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громадського</a:t>
            </a:r>
            <a:r>
              <a:rPr lang="ru-RU" altLang="ru-RU" sz="36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порядку в судах, органах та </a:t>
            </a:r>
            <a:r>
              <a:rPr lang="uk-UA" altLang="ru-RU" sz="36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установах</a:t>
            </a:r>
            <a:r>
              <a:rPr lang="ru-RU" altLang="ru-RU" sz="36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altLang="ru-RU" sz="36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altLang="ru-RU" sz="36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altLang="ru-RU" sz="36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правосуддя</a:t>
            </a:r>
            <a:endParaRPr lang="uk-UA" altLang="ru-RU" sz="3600" b="1" i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49275"/>
            <a:ext cx="2951163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8824"/>
            <a:ext cx="1619672" cy="674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4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80728"/>
          </a:xfrm>
          <a:prstGeom prst="rect">
            <a:avLst/>
          </a:prstGeom>
        </p:spPr>
      </p:pic>
      <p:sp>
        <p:nvSpPr>
          <p:cNvPr id="6" name="Shape 104"/>
          <p:cNvSpPr txBox="1">
            <a:spLocks/>
          </p:cNvSpPr>
          <p:nvPr/>
        </p:nvSpPr>
        <p:spPr>
          <a:xfrm>
            <a:off x="669728" y="908720"/>
            <a:ext cx="8006728" cy="5472608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vert="horz" lIns="91439" tIns="45720" rIns="91439" bIns="45720" rtlCol="0" anchor="ctr">
            <a:normAutofit/>
          </a:bodyPr>
          <a:lstStyle>
            <a:lvl1pPr algn="ctr" defTabSz="490727" rtl="0" eaLnBrk="1" latinLnBrk="0" hangingPunct="1">
              <a:spcBef>
                <a:spcPct val="0"/>
              </a:spcBef>
              <a:buNone/>
              <a:defRPr sz="671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sz="1800"/>
            </a:pPr>
            <a:endParaRPr lang="uk-UA" sz="1400" b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496628" y="5229200"/>
            <a:ext cx="8352928" cy="533850"/>
          </a:xfrm>
        </p:spPr>
        <p:txBody>
          <a:bodyPr>
            <a:noAutofit/>
          </a:bodyPr>
          <a:lstStyle/>
          <a:p>
            <a:r>
              <a:rPr lang="uk-UA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ДЯКУЮ 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ВАШУ УВАГУ!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196752"/>
            <a:ext cx="5184576" cy="355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19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56949" y="6453336"/>
            <a:ext cx="370384" cy="365125"/>
          </a:xfrm>
        </p:spPr>
        <p:txBody>
          <a:bodyPr lIns="36000" tIns="36000" rIns="36000" bIns="36000"/>
          <a:lstStyle/>
          <a:p>
            <a:pPr>
              <a:defRPr/>
            </a:pPr>
            <a:fld id="{9A72FF88-6775-4A86-8355-837A9F28AAA7}" type="slidenum">
              <a:rPr lang="uk-UA" sz="10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2</a:t>
            </a:fld>
            <a:endParaRPr lang="uk-UA" sz="10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1323175842"/>
              </p:ext>
            </p:extLst>
          </p:nvPr>
        </p:nvGraphicFramePr>
        <p:xfrm>
          <a:off x="139472" y="332656"/>
          <a:ext cx="9004528" cy="6408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379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56949" y="6453336"/>
            <a:ext cx="370384" cy="365125"/>
          </a:xfrm>
        </p:spPr>
        <p:txBody>
          <a:bodyPr lIns="36000" tIns="36000" rIns="36000" bIns="36000"/>
          <a:lstStyle/>
          <a:p>
            <a:pPr>
              <a:defRPr/>
            </a:pPr>
            <a:fld id="{9A72FF88-6775-4A86-8355-837A9F28AAA7}" type="slidenum">
              <a:rPr lang="uk-UA" sz="10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3</a:t>
            </a:fld>
            <a:endParaRPr lang="uk-UA" sz="10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2748848547"/>
              </p:ext>
            </p:extLst>
          </p:nvPr>
        </p:nvGraphicFramePr>
        <p:xfrm>
          <a:off x="139472" y="1340768"/>
          <a:ext cx="9004528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01565" y="1196752"/>
            <a:ext cx="7250755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uk-UA" alt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Безпека</a:t>
            </a:r>
            <a:r>
              <a:rPr lang="uk-UA" alt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суддів та охорона приміщень судів, інших органів та установ системи правосуддя є однією з основних гарантій </a:t>
            </a:r>
            <a:r>
              <a:rPr lang="uk-UA" alt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незалежності</a:t>
            </a:r>
            <a:r>
              <a:rPr lang="uk-UA" alt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суддів та судової влади, передбачених нормами </a:t>
            </a:r>
            <a:r>
              <a:rPr lang="uk-UA" alt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європейського законодавства</a:t>
            </a:r>
          </a:p>
        </p:txBody>
      </p:sp>
      <p:pic>
        <p:nvPicPr>
          <p:cNvPr id="6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428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94682" y="783270"/>
            <a:ext cx="8954604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endParaRPr lang="uk-UA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uk-UA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Частиною першою статті 160 </a:t>
            </a:r>
            <a:r>
              <a:rPr lang="uk-UA" alt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Закону України</a:t>
            </a:r>
            <a:endParaRPr lang="en-US" alt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uk-UA" alt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"Про судоустрій і статус суддів"</a:t>
            </a:r>
          </a:p>
          <a:p>
            <a:pPr algn="ctr" eaLnBrk="1" hangingPunct="1"/>
            <a:r>
              <a:rPr lang="uk-UA" alt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/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визначено, що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підтримання громадського порядку в суді, припинення проявів неповаги до суду, а також охорону приміщень суду, органів та установ системи правосуддя, виконання функцій щодо державного забезпечення особистої безпеки суддів та членів їхніх сімей, працівників суду, забезпечення безпеки учасників судового процесу здійснює </a:t>
            </a:r>
            <a:r>
              <a:rPr lang="uk-UA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Служба судової охорони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alt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702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34" y="1556792"/>
            <a:ext cx="3362277" cy="418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Box 3"/>
          <p:cNvSpPr txBox="1">
            <a:spLocks noChangeArrowheads="1"/>
          </p:cNvSpPr>
          <p:nvPr/>
        </p:nvSpPr>
        <p:spPr bwMode="auto">
          <a:xfrm>
            <a:off x="3940588" y="1354698"/>
            <a:ext cx="4985238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23.10.2015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наказом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Державної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судової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адміністрації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України № 181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утворено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Державну установу "Служба судової охорони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"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en-US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en-US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uk-UA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03.11.2015</a:t>
            </a:r>
            <a:r>
              <a:rPr lang="uk-UA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Державну установу "Служба судової охорони"  </a:t>
            </a:r>
            <a:r>
              <a:rPr lang="uk-UA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зареєстровано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в Єдиному державному реєстрі юридичних та фізичних осіб ― підприємців</a:t>
            </a:r>
          </a:p>
          <a:p>
            <a:pPr algn="just" eaLnBrk="1" hangingPunct="1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676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94682" y="783270"/>
            <a:ext cx="8954604" cy="557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uk-UA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Пунктом 39 Прикінцевих та перехідних </a:t>
            </a:r>
            <a:r>
              <a:rPr lang="uk-UA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положень</a:t>
            </a:r>
            <a:endParaRPr lang="en-US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uk-UA" alt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Закону </a:t>
            </a:r>
            <a:r>
              <a:rPr lang="uk-UA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України від 02.06.2016 № 1402-</a:t>
            </a:r>
            <a:r>
              <a:rPr lang="en-US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VIII</a:t>
            </a:r>
          </a:p>
          <a:p>
            <a:pPr algn="ctr" eaLnBrk="1" hangingPunct="1"/>
            <a:r>
              <a:rPr lang="uk-UA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"Про судоустрій і статус суддів"</a:t>
            </a:r>
          </a:p>
          <a:p>
            <a:pPr algn="ctr" eaLnBrk="1" hangingPunct="1"/>
            <a:r>
              <a:rPr lang="uk-UA" alt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/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визначено, що тимчасово</a:t>
            </a:r>
            <a:r>
              <a:rPr lang="uk-UA" sz="2600" dirty="0">
                <a:latin typeface="Times New Roman" pitchFamily="18" charset="0"/>
                <a:cs typeface="Times New Roman" pitchFamily="18" charset="0"/>
              </a:rPr>
              <a:t>, на період до початку виконання в повному обсязі повноважень Служби судової охорони, підтримання громадського порядку в суді, припинення проявів неповаги до суду, а також охорону приміщень суду, органів та установ системи правосуддя, виконання функцій щодо державного забезпечення особистої безпеки суддів та членів їхніх сімей, працівників суду, забезпечення безпеки учасників судового процесу </a:t>
            </a:r>
            <a:r>
              <a:rPr lang="uk-UA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здійснюється підрозділами Національної поліції України та Національної гвардії </a:t>
            </a:r>
            <a:r>
              <a:rPr lang="uk-UA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endParaRPr lang="uk-UA" alt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196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Объект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5628297"/>
              </p:ext>
            </p:extLst>
          </p:nvPr>
        </p:nvGraphicFramePr>
        <p:xfrm>
          <a:off x="-159542" y="1559429"/>
          <a:ext cx="9463087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r:id="rId5" imgW="9461812" imgH="5145470" progId="Excel.Chart.8">
                  <p:embed/>
                </p:oleObj>
              </mc:Choice>
              <mc:Fallback>
                <p:oleObj r:id="rId5" imgW="9461812" imgH="5145470" progId="Excel.Chart.8">
                  <p:embed/>
                  <p:pic>
                    <p:nvPicPr>
                      <p:cNvPr id="0" name="Диаграмма 7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9542" y="1559429"/>
                        <a:ext cx="9463087" cy="5143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1188814" y="2636912"/>
            <a:ext cx="1150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uk-UA" altLang="ru-RU" sz="2400" b="1" dirty="0">
                <a:latin typeface="Times New Roman" pitchFamily="18" charset="0"/>
                <a:cs typeface="Times New Roman" pitchFamily="18" charset="0"/>
              </a:rPr>
              <a:t>86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59925" y="672938"/>
            <a:ext cx="9048750" cy="792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alt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Загальна інформація щодо функціонування судів</a:t>
            </a:r>
            <a:endParaRPr lang="ru-RU" alt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736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756949" y="6453336"/>
            <a:ext cx="370384" cy="365125"/>
          </a:xfrm>
        </p:spPr>
        <p:txBody>
          <a:bodyPr lIns="36000" tIns="36000" rIns="36000" bIns="36000"/>
          <a:lstStyle/>
          <a:p>
            <a:pPr>
              <a:defRPr/>
            </a:pPr>
            <a:fld id="{9A72FF88-6775-4A86-8355-837A9F28AAA7}" type="slidenum">
              <a:rPr lang="uk-UA" sz="10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8</a:t>
            </a:fld>
            <a:endParaRPr lang="uk-UA" sz="10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1"/>
          <p:cNvSpPr txBox="1"/>
          <p:nvPr/>
        </p:nvSpPr>
        <p:spPr>
          <a:xfrm>
            <a:off x="44589" y="696541"/>
            <a:ext cx="9063915" cy="432048"/>
          </a:xfrm>
          <a:prstGeom prst="rect">
            <a:avLst/>
          </a:prstGeom>
          <a:noFill/>
          <a:ln>
            <a:noFill/>
          </a:ln>
        </p:spPr>
        <p:txBody>
          <a:bodyPr wrap="none" lIns="36000" tIns="36000" rIns="36000" bIns="36000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Стан охорони приміщень судів та органів </a:t>
            </a:r>
            <a:r>
              <a:rPr lang="uk-UA" alt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системи правосуддя</a:t>
            </a:r>
          </a:p>
          <a:p>
            <a:pPr algn="ctr"/>
            <a:endParaRPr lang="uk-UA" altLang="ru-RU" sz="1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altLang="ru-RU" sz="1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alt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Суди, органи та установи системи правосуддя розташовані у 768 приміщеннях, що підлягають охороні.</a:t>
            </a:r>
            <a:endParaRPr lang="uk-UA" altLang="ru-RU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626514077"/>
              </p:ext>
            </p:extLst>
          </p:nvPr>
        </p:nvGraphicFramePr>
        <p:xfrm>
          <a:off x="139472" y="1128589"/>
          <a:ext cx="8784976" cy="5612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7936956"/>
              </p:ext>
            </p:extLst>
          </p:nvPr>
        </p:nvGraphicFramePr>
        <p:xfrm>
          <a:off x="107504" y="1772816"/>
          <a:ext cx="7992888" cy="4934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24691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56727"/>
            <a:ext cx="7632848" cy="4669053"/>
          </a:xfrm>
          <a:prstGeom prst="rect">
            <a:avLst/>
          </a:prstGeom>
        </p:spPr>
      </p:pic>
      <p:sp>
        <p:nvSpPr>
          <p:cNvPr id="6" name="Shape 104"/>
          <p:cNvSpPr txBox="1">
            <a:spLocks/>
          </p:cNvSpPr>
          <p:nvPr/>
        </p:nvSpPr>
        <p:spPr>
          <a:xfrm>
            <a:off x="693964" y="937079"/>
            <a:ext cx="8005763" cy="547370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lIns="91439" rIns="91439" anchor="ctr">
            <a:normAutofit/>
          </a:bodyPr>
          <a:lstStyle>
            <a:lvl1pPr algn="ctr" defTabSz="490727" rtl="0" eaLnBrk="1" latinLnBrk="0" hangingPunct="1">
              <a:spcBef>
                <a:spcPct val="0"/>
              </a:spcBef>
              <a:buNone/>
              <a:defRPr sz="671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 sz="1800"/>
            </a:pPr>
            <a:endParaRPr lang="uk-UA" sz="1400" b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5706" y="490537"/>
            <a:ext cx="85725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творення в судах України пілотної моделі </a:t>
            </a:r>
            <a:r>
              <a:rPr lang="uk-UA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системи </a:t>
            </a:r>
            <a:r>
              <a:rPr lang="uk-UA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забезпечення безпеки суддів, працівників апарату суду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охорони </a:t>
            </a:r>
            <a:r>
              <a:rPr lang="uk-UA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приміщень судів</a:t>
            </a:r>
          </a:p>
        </p:txBody>
      </p:sp>
      <p:sp>
        <p:nvSpPr>
          <p:cNvPr id="5" name="Прямоугольная выноска 4"/>
          <p:cNvSpPr/>
          <p:nvPr/>
        </p:nvSpPr>
        <p:spPr>
          <a:xfrm>
            <a:off x="4194634" y="2132856"/>
            <a:ext cx="695267" cy="692404"/>
          </a:xfrm>
          <a:prstGeom prst="wedgeRectCallou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826" y="2139915"/>
            <a:ext cx="691075" cy="6910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14" name="Прямоугольная выноска 13"/>
          <p:cNvSpPr/>
          <p:nvPr/>
        </p:nvSpPr>
        <p:spPr>
          <a:xfrm>
            <a:off x="1331640" y="2327565"/>
            <a:ext cx="695267" cy="692404"/>
          </a:xfrm>
          <a:prstGeom prst="wedgeRectCallou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ая выноска 18"/>
          <p:cNvSpPr/>
          <p:nvPr/>
        </p:nvSpPr>
        <p:spPr>
          <a:xfrm>
            <a:off x="6588224" y="2413875"/>
            <a:ext cx="695267" cy="692404"/>
          </a:xfrm>
          <a:prstGeom prst="wedgeRectCallou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416" y="2415204"/>
            <a:ext cx="691075" cy="6910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832" y="2328229"/>
            <a:ext cx="691075" cy="6910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</p:pic>
    </p:spTree>
    <p:extLst>
      <p:ext uri="{BB962C8B-B14F-4D97-AF65-F5344CB8AC3E}">
        <p14:creationId xmlns:p14="http://schemas.microsoft.com/office/powerpoint/2010/main" val="221898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9174</TotalTime>
  <Words>374</Words>
  <Application>Microsoft Office PowerPoint</Application>
  <PresentationFormat>Экран (4:3)</PresentationFormat>
  <Paragraphs>49</Paragraphs>
  <Slides>10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1_Тема Office</vt:lpstr>
      <vt:lpstr>Диаграмма Microsoft Excel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 ЗА ВАШУ УВАГУ!</vt:lpstr>
    </vt:vector>
  </TitlesOfParts>
  <Company>Tycoon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Діяльність у  2015 році</dc:title>
  <dc:creator>Artemenko</dc:creator>
  <cp:lastModifiedBy>pastukhova</cp:lastModifiedBy>
  <cp:revision>922</cp:revision>
  <cp:lastPrinted>2017-09-05T16:01:44Z</cp:lastPrinted>
  <dcterms:created xsi:type="dcterms:W3CDTF">2015-10-19T11:36:21Z</dcterms:created>
  <dcterms:modified xsi:type="dcterms:W3CDTF">2017-09-28T13:48:21Z</dcterms:modified>
</cp:coreProperties>
</file>